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12"/>
  </p:notesMasterIdLst>
  <p:handoutMasterIdLst>
    <p:handoutMasterId r:id="rId13"/>
  </p:handoutMasterIdLst>
  <p:sldIdLst>
    <p:sldId id="278" r:id="rId5"/>
    <p:sldId id="316" r:id="rId6"/>
    <p:sldId id="317" r:id="rId7"/>
    <p:sldId id="318" r:id="rId8"/>
    <p:sldId id="319" r:id="rId9"/>
    <p:sldId id="320" r:id="rId10"/>
    <p:sldId id="321" r:id="rId1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k Terpstra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222"/>
    <a:srgbClr val="003258"/>
    <a:srgbClr val="D84010"/>
    <a:srgbClr val="0078C8"/>
    <a:srgbClr val="EB9F87"/>
    <a:srgbClr val="E27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409" autoAdjust="0"/>
  </p:normalViewPr>
  <p:slideViewPr>
    <p:cSldViewPr>
      <p:cViewPr varScale="1">
        <p:scale>
          <a:sx n="98" d="100"/>
          <a:sy n="98" d="100"/>
        </p:scale>
        <p:origin x="-14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‹#›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02-10-13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Procedure vaststellen </a:t>
            </a:r>
            <a:r>
              <a:rPr lang="nl-NL" dirty="0" err="1" smtClean="0"/>
              <a:t>koppelvakstandaarden</a:t>
            </a:r>
            <a:r>
              <a:rPr lang="nl-NL" dirty="0" smtClean="0"/>
              <a:t> en verticale sectormodellen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611560" y="5724685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Utrecht, KING, 2-10-2013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Inhoud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Aanleiding</a:t>
            </a:r>
          </a:p>
          <a:p>
            <a:pPr marL="0" indent="0"/>
            <a:r>
              <a:rPr lang="nl-NL" sz="2800" dirty="0" smtClean="0"/>
              <a:t>Aangepast proces</a:t>
            </a:r>
          </a:p>
          <a:p>
            <a:pPr marL="400050" lvl="1" indent="0"/>
            <a:r>
              <a:rPr lang="nl-NL" sz="1600" b="1" dirty="0" smtClean="0"/>
              <a:t>Intake</a:t>
            </a:r>
          </a:p>
          <a:p>
            <a:pPr marL="400050" lvl="1" indent="0"/>
            <a:r>
              <a:rPr lang="nl-NL" sz="1600" b="1" dirty="0" smtClean="0"/>
              <a:t>Openbare consultatie</a:t>
            </a:r>
          </a:p>
          <a:p>
            <a:pPr marL="400050" lvl="1" indent="0"/>
            <a:r>
              <a:rPr lang="nl-NL" sz="1600" b="1" dirty="0" smtClean="0"/>
              <a:t>Behandeling door Expert- en Regiegroep</a:t>
            </a:r>
          </a:p>
          <a:p>
            <a:pPr marL="0" indent="0"/>
            <a:r>
              <a:rPr lang="nl-NL" sz="2800" dirty="0" smtClean="0"/>
              <a:t>Gevraagd besluit</a:t>
            </a:r>
          </a:p>
          <a:p>
            <a:pPr marL="0" indent="0"/>
            <a:endParaRPr lang="nl-NL" sz="28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Aanleiding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Komende tijd veel koppelvlakken, sectormodellen:</a:t>
            </a:r>
          </a:p>
          <a:p>
            <a:pPr marL="400050" lvl="1" indent="0"/>
            <a:r>
              <a:rPr lang="nl-NL" dirty="0" smtClean="0"/>
              <a:t>Koppelvlakken Operatie NUP</a:t>
            </a:r>
          </a:p>
          <a:p>
            <a:pPr marL="800100" lvl="2" indent="0"/>
            <a:r>
              <a:rPr lang="nl-NL" dirty="0" smtClean="0"/>
              <a:t>Tiental koppelvlakken dienen vastgesteld te worden</a:t>
            </a:r>
          </a:p>
          <a:p>
            <a:pPr marL="400050" lvl="1" indent="0"/>
            <a:r>
              <a:rPr lang="nl-NL" dirty="0" smtClean="0"/>
              <a:t>Verticale sectormodellen</a:t>
            </a:r>
          </a:p>
          <a:p>
            <a:pPr marL="800100" lvl="2" indent="0"/>
            <a:r>
              <a:rPr lang="nl-NL" dirty="0" err="1" smtClean="0"/>
              <a:t>StUF-LVO</a:t>
            </a:r>
            <a:r>
              <a:rPr lang="nl-NL" dirty="0" smtClean="0"/>
              <a:t>, </a:t>
            </a:r>
            <a:r>
              <a:rPr lang="nl-NL" dirty="0" err="1" smtClean="0"/>
              <a:t>StUF-Geo-IMGeo</a:t>
            </a:r>
            <a:r>
              <a:rPr lang="nl-NL" dirty="0" smtClean="0"/>
              <a:t> en </a:t>
            </a:r>
            <a:r>
              <a:rPr lang="nl-NL" dirty="0" err="1" smtClean="0"/>
              <a:t>StUF-EF</a:t>
            </a:r>
            <a:endParaRPr lang="nl-NL" dirty="0" smtClean="0"/>
          </a:p>
          <a:p>
            <a:pPr marL="0" indent="0"/>
            <a:r>
              <a:rPr lang="nl-NL" sz="2800" dirty="0" smtClean="0"/>
              <a:t>Vaststellen kost momenteel veel vergadertijd</a:t>
            </a:r>
            <a:endParaRPr lang="nl-NL" dirty="0" smtClean="0"/>
          </a:p>
          <a:p>
            <a:pPr marL="0" indent="0"/>
            <a:r>
              <a:rPr lang="nl-NL" sz="2800" dirty="0" smtClean="0"/>
              <a:t>Aangepaste eisen college/forum standaardisatie</a:t>
            </a:r>
          </a:p>
          <a:p>
            <a:pPr marL="400050" lvl="1" indent="0"/>
            <a:r>
              <a:rPr lang="nl-NL" dirty="0" smtClean="0"/>
              <a:t>Toepassen openbare consultatie in </a:t>
            </a:r>
            <a:r>
              <a:rPr lang="nl-NL" dirty="0" err="1" smtClean="0"/>
              <a:t>goedkeurings</a:t>
            </a:r>
            <a:r>
              <a:rPr lang="nl-NL" dirty="0" smtClean="0"/>
              <a:t> proces</a:t>
            </a:r>
          </a:p>
          <a:p>
            <a:pPr marL="0" indent="0">
              <a:buNone/>
            </a:pPr>
            <a:endParaRPr lang="nl-NL" sz="28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Aangepast proces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Intake</a:t>
            </a:r>
          </a:p>
          <a:p>
            <a:pPr marL="400050" lvl="1" indent="0"/>
            <a:r>
              <a:rPr lang="nl-NL" dirty="0" smtClean="0"/>
              <a:t>Productmanager </a:t>
            </a:r>
            <a:r>
              <a:rPr lang="nl-NL" dirty="0" err="1" smtClean="0"/>
              <a:t>StUF</a:t>
            </a:r>
            <a:r>
              <a:rPr lang="nl-NL" dirty="0" smtClean="0"/>
              <a:t> beoordeeld</a:t>
            </a:r>
          </a:p>
          <a:p>
            <a:pPr marL="800100" lvl="2" indent="0"/>
            <a:r>
              <a:rPr lang="nl-NL" dirty="0" smtClean="0"/>
              <a:t> Geen grote afwijkingen familiecriteria bekend bij KING</a:t>
            </a:r>
          </a:p>
          <a:p>
            <a:pPr marL="800100" lvl="2" indent="0"/>
            <a:r>
              <a:rPr lang="nl-NL" dirty="0" smtClean="0"/>
              <a:t> Voldoende documentatie aanwezig </a:t>
            </a:r>
            <a:r>
              <a:rPr lang="nl-NL" dirty="0" err="1" smtClean="0"/>
              <a:t>tbv</a:t>
            </a:r>
            <a:r>
              <a:rPr lang="nl-NL" dirty="0" smtClean="0"/>
              <a:t> toetsen familiecriteria</a:t>
            </a:r>
          </a:p>
          <a:p>
            <a:pPr marL="800100" lvl="2" indent="0">
              <a:buNone/>
            </a:pPr>
            <a:endParaRPr lang="nl-NL" dirty="0" smtClean="0"/>
          </a:p>
          <a:p>
            <a:pPr marL="800100" lvl="2" indent="0"/>
            <a:endParaRPr lang="nl-NL" dirty="0" smtClean="0"/>
          </a:p>
          <a:p>
            <a:pPr marL="400050" lvl="1" indent="0"/>
            <a:endParaRPr lang="nl-NL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Aangepast proces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Openbare </a:t>
            </a:r>
            <a:r>
              <a:rPr lang="nl-NL" sz="2800" dirty="0" smtClean="0"/>
              <a:t>consultatie (duur </a:t>
            </a:r>
            <a:r>
              <a:rPr lang="nl-NL" sz="2800" smtClean="0"/>
              <a:t>1 maand)</a:t>
            </a:r>
            <a:endParaRPr lang="nl-NL" sz="2800" dirty="0" smtClean="0"/>
          </a:p>
          <a:p>
            <a:pPr marL="400050" lvl="1" indent="0"/>
            <a:r>
              <a:rPr lang="nl-NL" dirty="0" smtClean="0"/>
              <a:t> Plaatsing op </a:t>
            </a:r>
            <a:r>
              <a:rPr lang="nl-NL" dirty="0" err="1" smtClean="0"/>
              <a:t>community</a:t>
            </a:r>
            <a:r>
              <a:rPr lang="nl-NL" dirty="0" smtClean="0"/>
              <a:t>:</a:t>
            </a:r>
          </a:p>
          <a:p>
            <a:pPr lvl="2"/>
            <a:r>
              <a:rPr lang="nl-NL" dirty="0" smtClean="0"/>
              <a:t>Specificaties van het sectormodel/koppelvlak(ken):</a:t>
            </a:r>
            <a:endParaRPr lang="en-US" dirty="0" smtClean="0"/>
          </a:p>
          <a:p>
            <a:pPr lvl="3"/>
            <a:r>
              <a:rPr lang="nl-NL" dirty="0" smtClean="0"/>
              <a:t>Beschrijvingen in de vorm van tekstuele documentatie</a:t>
            </a:r>
            <a:endParaRPr lang="en-US" dirty="0" smtClean="0"/>
          </a:p>
          <a:p>
            <a:pPr lvl="3"/>
            <a:r>
              <a:rPr lang="nl-NL" dirty="0" smtClean="0"/>
              <a:t>Schema’s (</a:t>
            </a:r>
            <a:r>
              <a:rPr lang="nl-NL" dirty="0" err="1" smtClean="0"/>
              <a:t>XSD’s</a:t>
            </a:r>
            <a:r>
              <a:rPr lang="nl-NL" dirty="0" smtClean="0"/>
              <a:t>, </a:t>
            </a:r>
            <a:r>
              <a:rPr lang="nl-NL" dirty="0" err="1" smtClean="0"/>
              <a:t>WSDL’s</a:t>
            </a:r>
            <a:r>
              <a:rPr lang="nl-NL" dirty="0" smtClean="0"/>
              <a:t>, </a:t>
            </a:r>
            <a:r>
              <a:rPr lang="nl-NL" dirty="0" err="1" smtClean="0"/>
              <a:t>CPA’s</a:t>
            </a:r>
            <a:r>
              <a:rPr lang="nl-NL" dirty="0" smtClean="0"/>
              <a:t>, etc.)</a:t>
            </a:r>
            <a:endParaRPr lang="en-US" dirty="0" smtClean="0"/>
          </a:p>
          <a:p>
            <a:pPr lvl="2"/>
            <a:r>
              <a:rPr lang="nl-NL" dirty="0" smtClean="0"/>
              <a:t>Een notitie voldoen aan </a:t>
            </a:r>
            <a:r>
              <a:rPr lang="nl-NL" dirty="0" err="1" smtClean="0"/>
              <a:t>StUF-familiecriteria</a:t>
            </a:r>
            <a:endParaRPr lang="nl-NL" dirty="0" smtClean="0"/>
          </a:p>
          <a:p>
            <a:pPr lvl="1"/>
            <a:r>
              <a:rPr lang="en-US" dirty="0" err="1" smtClean="0"/>
              <a:t>Communicatie</a:t>
            </a:r>
            <a:r>
              <a:rPr lang="en-US" dirty="0" smtClean="0"/>
              <a:t> door KING</a:t>
            </a:r>
          </a:p>
          <a:p>
            <a:pPr lvl="2"/>
            <a:r>
              <a:rPr lang="en-US" dirty="0" err="1" smtClean="0"/>
              <a:t>Leden</a:t>
            </a:r>
            <a:r>
              <a:rPr lang="en-US" dirty="0" smtClean="0"/>
              <a:t> expert- &amp; </a:t>
            </a:r>
            <a:r>
              <a:rPr lang="en-US" dirty="0" err="1" smtClean="0"/>
              <a:t>regiegroep</a:t>
            </a:r>
            <a:r>
              <a:rPr lang="en-US" dirty="0" smtClean="0"/>
              <a:t>, KING website, </a:t>
            </a:r>
            <a:r>
              <a:rPr lang="en-US" dirty="0" err="1" smtClean="0"/>
              <a:t>nieuwsbrief</a:t>
            </a:r>
            <a:r>
              <a:rPr lang="en-US" dirty="0" smtClean="0"/>
              <a:t>, direct </a:t>
            </a:r>
            <a:r>
              <a:rPr lang="en-US" dirty="0" err="1" smtClean="0"/>
              <a:t>benaderen</a:t>
            </a:r>
            <a:r>
              <a:rPr lang="en-US" dirty="0" smtClean="0"/>
              <a:t> </a:t>
            </a:r>
            <a:r>
              <a:rPr lang="en-US" dirty="0" err="1" smtClean="0"/>
              <a:t>belanghebbende</a:t>
            </a:r>
            <a:endParaRPr lang="en-US" dirty="0" smtClean="0"/>
          </a:p>
          <a:p>
            <a:pPr marL="400050" lvl="1" indent="0"/>
            <a:endParaRPr lang="nl-NL" dirty="0" smtClean="0"/>
          </a:p>
          <a:p>
            <a:pPr marL="400050" lvl="1" indent="0"/>
            <a:r>
              <a:rPr lang="nl-NL" b="1" dirty="0" smtClean="0"/>
              <a:t> </a:t>
            </a:r>
            <a:r>
              <a:rPr lang="nl-NL" dirty="0" smtClean="0"/>
              <a:t>Reageren voor expert- en regiegroepleden is verplicht</a:t>
            </a:r>
          </a:p>
          <a:p>
            <a:pPr marL="800100" lvl="2" indent="0"/>
            <a:r>
              <a:rPr lang="nl-NL" dirty="0" smtClean="0"/>
              <a:t>Minimaal verklaring van geen bezwaar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Aangepast proces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96752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Behandeling door Expert- en Regiegroep</a:t>
            </a:r>
          </a:p>
          <a:p>
            <a:pPr marL="400050" lvl="1" indent="0"/>
            <a:r>
              <a:rPr lang="nl-NL" dirty="0" smtClean="0"/>
              <a:t>KING vat resultaten openbare consultatie samen</a:t>
            </a:r>
          </a:p>
          <a:p>
            <a:pPr marL="400050" lvl="1" indent="0"/>
            <a:r>
              <a:rPr lang="nl-NL" dirty="0" smtClean="0"/>
              <a:t>Keuze aan indiener om door te gaan of in te trekken.</a:t>
            </a:r>
          </a:p>
          <a:p>
            <a:pPr marL="400050" lvl="1" indent="0"/>
            <a:r>
              <a:rPr lang="nl-NL" dirty="0" smtClean="0"/>
              <a:t>Bij doorgaan wordt </a:t>
            </a:r>
            <a:r>
              <a:rPr lang="nl-NL" dirty="0" err="1" smtClean="0"/>
              <a:t>smanevatting</a:t>
            </a:r>
            <a:r>
              <a:rPr lang="nl-NL" dirty="0" smtClean="0"/>
              <a:t> verstuurd aan leden expert en regiegroep</a:t>
            </a:r>
          </a:p>
          <a:p>
            <a:pPr marL="400050" lvl="1" indent="0"/>
            <a:r>
              <a:rPr lang="nl-NL" dirty="0" smtClean="0"/>
              <a:t>Leden hebben het recht om specifieke voor hen blokerende punten uit de consultatie op de agenda van expert- en/of regiegroep te zetten</a:t>
            </a:r>
          </a:p>
          <a:p>
            <a:pPr marL="400050" lvl="1" indent="0"/>
            <a:r>
              <a:rPr lang="nl-NL" dirty="0" smtClean="0"/>
              <a:t>Indien nodig behandeling van geagendeerde punten uit </a:t>
            </a:r>
            <a:r>
              <a:rPr lang="nl-NL" dirty="0" err="1" smtClean="0"/>
              <a:t>consulatie</a:t>
            </a:r>
            <a:endParaRPr lang="nl-NL" dirty="0" smtClean="0"/>
          </a:p>
          <a:p>
            <a:pPr marL="800100" lvl="2" indent="0"/>
            <a:r>
              <a:rPr lang="nl-NL" dirty="0" smtClean="0"/>
              <a:t>Resultaat zijn criteria waaraan indiener moet voldoen voor goedkeuring</a:t>
            </a:r>
          </a:p>
          <a:p>
            <a:pPr marL="400050" lvl="1" indent="0"/>
            <a:r>
              <a:rPr lang="nl-NL" dirty="0" smtClean="0"/>
              <a:t>Indien aan alle criteria voldaan is of wanneer er geen blokerende punten zijn wordt koppelvlak/verticaal sector in </a:t>
            </a:r>
            <a:r>
              <a:rPr lang="nl-NL" dirty="0" err="1" smtClean="0"/>
              <a:t>eerstevolgende</a:t>
            </a:r>
            <a:r>
              <a:rPr lang="nl-NL" dirty="0" smtClean="0"/>
              <a:t> regiegroep formeel vastgesteld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Gevraagd besluit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>
              <a:buNone/>
            </a:pPr>
            <a:r>
              <a:rPr lang="nl-NL" sz="2800" dirty="0" smtClean="0"/>
              <a:t>Ter besluit aan de regiegroep wordt voorgelegd:</a:t>
            </a:r>
          </a:p>
          <a:p>
            <a:pPr>
              <a:buNone/>
            </a:pPr>
            <a:r>
              <a:rPr lang="nl-NL" sz="2800" b="1" dirty="0" smtClean="0"/>
              <a:t>het aangepaste vaststellingsproces voor koppelvlakken en verticale sectormodellen per direct één jaar te volgen en daarna te evalueren. </a:t>
            </a:r>
            <a:endParaRPr lang="en-US" sz="2800" dirty="0" smtClean="0"/>
          </a:p>
          <a:p>
            <a:pPr>
              <a:buNone/>
            </a:pPr>
            <a:r>
              <a:rPr lang="nl-NL" sz="2800" b="1" dirty="0" smtClean="0"/>
              <a:t> </a:t>
            </a:r>
            <a:endParaRPr lang="en-US" sz="2800" dirty="0" smtClean="0"/>
          </a:p>
          <a:p>
            <a:pPr>
              <a:buNone/>
            </a:pPr>
            <a:r>
              <a:rPr lang="nl-NL" sz="2800" dirty="0" smtClean="0"/>
              <a:t>N.B. horizontale sectormodellen, de </a:t>
            </a:r>
            <a:r>
              <a:rPr lang="nl-NL" sz="2800" dirty="0" err="1" smtClean="0"/>
              <a:t>StUF</a:t>
            </a:r>
            <a:r>
              <a:rPr lang="nl-NL" sz="2800" dirty="0" smtClean="0"/>
              <a:t> onderlaag en </a:t>
            </a:r>
            <a:r>
              <a:rPr lang="nl-NL" sz="2800" dirty="0" err="1" smtClean="0"/>
              <a:t>StUF-protocol</a:t>
            </a:r>
            <a:r>
              <a:rPr lang="nl-NL" sz="2800" dirty="0" smtClean="0"/>
              <a:t> bindingen vallen buiten dit aangepaste proces.</a:t>
            </a:r>
            <a:endParaRPr lang="en-US" sz="2800" dirty="0" smtClean="0"/>
          </a:p>
          <a:p>
            <a:pPr marL="0" indent="0">
              <a:buNone/>
            </a:pPr>
            <a:endParaRPr lang="nl-NL" sz="2800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81783FF3D2EB479FD42BEDA4868820" ma:contentTypeVersion="1" ma:contentTypeDescription="Een nieuw document maken." ma:contentTypeScope="" ma:versionID="21e9da2d98ba229cbebff040c151d2a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006e98299f7278f1b16452afcf7c56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6A4D0FDF-C7D2-4816-9917-224098B39F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A5E41BD-5FA0-43D3-BE03-3EB69E19B7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8BB8EF-EA2E-4279-B7EF-77D872333AA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2914</TotalTime>
  <Words>317</Words>
  <Application>Microsoft Macintosh PowerPoint</Application>
  <PresentationFormat>On-screen Show (4:3)</PresentationFormat>
  <Paragraphs>57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1_3094.1115 Operatie BRP_01</vt:lpstr>
      <vt:lpstr>Procedure vaststellen koppelvakstandaarden en verticale sectormodellen</vt:lpstr>
      <vt:lpstr>Inhoud</vt:lpstr>
      <vt:lpstr>Aanleiding</vt:lpstr>
      <vt:lpstr>Aangepast proces</vt:lpstr>
      <vt:lpstr>Aangepast proces</vt:lpstr>
      <vt:lpstr>Aangepast proces</vt:lpstr>
      <vt:lpstr>Gevraagd besluit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Microsoft-account</dc:creator>
  <cp:lastModifiedBy>Frank Terpstra</cp:lastModifiedBy>
  <cp:revision>203</cp:revision>
  <dcterms:created xsi:type="dcterms:W3CDTF">2013-07-03T07:54:41Z</dcterms:created>
  <dcterms:modified xsi:type="dcterms:W3CDTF">2013-10-02T05:44:58Z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0x0101008A81783FF3D2EB479FD42BEDA4868820</vt:lpwstr>
  </property>
</Properties>
</file>